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83" r:id="rId4"/>
    <p:sldId id="266" r:id="rId5"/>
    <p:sldId id="273" r:id="rId6"/>
    <p:sldId id="271" r:id="rId7"/>
    <p:sldId id="272" r:id="rId8"/>
    <p:sldId id="269" r:id="rId9"/>
    <p:sldId id="280" r:id="rId10"/>
    <p:sldId id="284" r:id="rId11"/>
    <p:sldId id="277" r:id="rId12"/>
    <p:sldId id="278" r:id="rId13"/>
    <p:sldId id="285" r:id="rId14"/>
    <p:sldId id="291" r:id="rId15"/>
    <p:sldId id="286" r:id="rId16"/>
    <p:sldId id="290" r:id="rId17"/>
    <p:sldId id="287" r:id="rId18"/>
    <p:sldId id="289" r:id="rId19"/>
    <p:sldId id="288" r:id="rId20"/>
    <p:sldId id="264" r:id="rId21"/>
    <p:sldId id="276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60FD0963-585D-41FC-B9E8-A975E35C6A79}">
          <p14:sldIdLst>
            <p14:sldId id="256"/>
            <p14:sldId id="257"/>
            <p14:sldId id="283"/>
          </p14:sldIdLst>
        </p14:section>
        <p14:section name="CRISP Overview" id="{688C01E3-5E7D-44FC-9057-7EC329EF5057}">
          <p14:sldIdLst>
            <p14:sldId id="266"/>
            <p14:sldId id="273"/>
            <p14:sldId id="271"/>
            <p14:sldId id="272"/>
          </p14:sldIdLst>
        </p14:section>
        <p14:section name="Healthcare Provider Directory" id="{C24D263F-6AA7-462E-9A57-2A9BE4BBD137}">
          <p14:sldIdLst>
            <p14:sldId id="269"/>
            <p14:sldId id="280"/>
            <p14:sldId id="284"/>
          </p14:sldIdLst>
        </p14:section>
        <p14:section name="Deliverables and Timeline" id="{B1BF0A93-84B2-414D-9D93-6561ACB485A1}">
          <p14:sldIdLst>
            <p14:sldId id="277"/>
            <p14:sldId id="278"/>
          </p14:sldIdLst>
        </p14:section>
        <p14:section name="Salesforce Architecture" id="{4B118D9E-06E8-4300-A498-B03AA5201D62}">
          <p14:sldIdLst>
            <p14:sldId id="285"/>
            <p14:sldId id="291"/>
            <p14:sldId id="286"/>
            <p14:sldId id="290"/>
            <p14:sldId id="287"/>
            <p14:sldId id="289"/>
            <p14:sldId id="288"/>
          </p14:sldIdLst>
        </p14:section>
        <p14:section name="CRISP Architecture" id="{05CD5399-1235-4C8F-AF79-A33E9C8F92E9}">
          <p14:sldIdLst>
            <p14:sldId id="264"/>
            <p14:sldId id="276"/>
          </p14:sldIdLst>
        </p14:section>
        <p14:section name="Questions" id="{A816039D-BABD-4268-8F94-33F07BDCBA1C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  <a:srgbClr val="F39C19"/>
    <a:srgbClr val="4C8DBE"/>
    <a:srgbClr val="5CA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4394" autoAdjust="0"/>
  </p:normalViewPr>
  <p:slideViewPr>
    <p:cSldViewPr snapToGrid="0">
      <p:cViewPr varScale="1">
        <p:scale>
          <a:sx n="76" d="100"/>
          <a:sy n="76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E7231-12D4-47CD-ADEA-FB714FC5E8ED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A5DDF-6947-4415-AD2D-EC4C3F7E6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https://crisphealth.org/about/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A5DDF-6947-4415-AD2D-EC4C3F7E6C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6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https://crisphealth.org/about/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A5DDF-6947-4415-AD2D-EC4C3F7E6C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29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https://crisphealth.org/about/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A5DDF-6947-4415-AD2D-EC4C3F7E6C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34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https://crisphealth.org/about/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A5DDF-6947-4415-AD2D-EC4C3F7E6C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80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</a:t>
            </a:r>
            <a:r>
              <a:rPr lang="en-US"/>
              <a:t>: http://www.underconsideration.com/brandnew/archives/salesforce_logo_detail.png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A5DDF-6947-4415-AD2D-EC4C3F7E6C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41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A5DDF-6947-4415-AD2D-EC4C3F7E6C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22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In-Person Q&amp;A will be held at 9am and 10:30am</a:t>
            </a:r>
            <a:r>
              <a:rPr lang="en-US" baseline="0" dirty="0"/>
              <a:t> each day</a:t>
            </a:r>
          </a:p>
          <a:p>
            <a:r>
              <a:rPr lang="en-US" baseline="0" dirty="0"/>
              <a:t>Timeline is subject to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A5DDF-6947-4415-AD2D-EC4C3F7E6C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70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Custom Objects are relatively new (within the last 6 months)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A5DDF-6947-4415-AD2D-EC4C3F7E6C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7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412" y="1606620"/>
            <a:ext cx="5439509" cy="2387600"/>
          </a:xfrm>
        </p:spPr>
        <p:txBody>
          <a:bodyPr anchor="b"/>
          <a:lstStyle>
            <a:lvl1pPr algn="l">
              <a:defRPr sz="4000">
                <a:solidFill>
                  <a:srgbClr val="E69318"/>
                </a:solidFill>
                <a:latin typeface="Myriad Pro Semi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412" y="4240404"/>
            <a:ext cx="5439509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59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3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6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5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07" y="189283"/>
            <a:ext cx="10515600" cy="76908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Myriad Pro Semi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 Semibold"/>
              </a:defRPr>
            </a:lvl1pPr>
            <a:lvl2pPr>
              <a:defRPr>
                <a:latin typeface="Myriad Pro Semibold"/>
              </a:defRPr>
            </a:lvl2pPr>
            <a:lvl3pPr>
              <a:defRPr>
                <a:latin typeface="Myriad Pro Semibold"/>
              </a:defRPr>
            </a:lvl3pPr>
            <a:lvl4pPr>
              <a:defRPr>
                <a:latin typeface="Myriad Pro Semibold"/>
              </a:defRPr>
            </a:lvl4pPr>
            <a:lvl5pPr>
              <a:defRPr>
                <a:latin typeface="Myriad Pro Semi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7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5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67155" y="198073"/>
            <a:ext cx="10515600" cy="73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4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9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1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9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7155" y="198073"/>
            <a:ext cx="10515600" cy="73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 Semibold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 Semibold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 Semibold"/>
              </a:defRPr>
            </a:lvl1pPr>
          </a:lstStyle>
          <a:p>
            <a:fld id="{04F192F5-7590-44FF-9C83-33DE5B563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13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Myriad Pro Semibold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 Semibold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 Semibold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 Semibold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Semibold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Semibold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Seth.Sacher@crisphealth.or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isphealth.org/" TargetMode="External"/><Relationship Id="rId2" Type="http://schemas.openxmlformats.org/officeDocument/2006/relationships/hyperlink" Target="https://crisphealth.org/crisp-salesforce-strategic-consultant-rfp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Salesforce Strategic Consultant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High-Level Overview</a:t>
            </a:r>
          </a:p>
          <a:p>
            <a:r>
              <a:rPr lang="en-US" dirty="0"/>
              <a:t>March 14, 2017</a:t>
            </a:r>
          </a:p>
          <a:p>
            <a:endParaRPr lang="en-US" dirty="0"/>
          </a:p>
          <a:p>
            <a:r>
              <a:rPr lang="en-US" dirty="0"/>
              <a:t>Seth.Sacher@crisphealth.org</a:t>
            </a:r>
          </a:p>
        </p:txBody>
      </p:sp>
    </p:spTree>
    <p:extLst>
      <p:ext uri="{BB962C8B-B14F-4D97-AF65-F5344CB8AC3E}">
        <p14:creationId xmlns:p14="http://schemas.microsoft.com/office/powerpoint/2010/main" val="3205029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RFP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707" y="1341437"/>
            <a:ext cx="10515600" cy="5155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This RFP is intended to evaluate the abilities of the selected vendor for potential future work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CRISP does not expect a solution or work plan to our engagement objective, “to enable CRISP to better understand our products,” as a part of this RFP response. Additional details for this specific project will be communicated directly to any down-selected vendors by CRISP resources to permit for adequate Q&amp;A to respond.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The RFP Response will consist of general company information as described in “Section 3: Proposal Content”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2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Summary (1 page)</a:t>
            </a:r>
          </a:p>
          <a:p>
            <a:r>
              <a:rPr lang="en-US" sz="2400" dirty="0"/>
              <a:t>Company Overview</a:t>
            </a:r>
          </a:p>
          <a:p>
            <a:r>
              <a:rPr lang="en-US" sz="2400" dirty="0"/>
              <a:t>General and Technical Questions Responses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sz="1900" dirty="0"/>
              <a:t>Please detail a previous engagement in which your strategic guidance was able to identify previous unexplored areas for improvement and tangibly impact your customer’s efficiency or bottom line.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sz="1900" dirty="0"/>
              <a:t>What is your typical process for requirements gathering? What is a typical design session?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sz="1900" dirty="0"/>
              <a:t>What is your experience working with a team within your organization, within your customer’s organization, or with third-party consultants? Which is your preferred method for successful project implementation?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sz="1900" dirty="0"/>
              <a:t>Why is your company uniquely suited to advise CRISP on Salesforce improvements and implementation? Why is the resource recommended in this RFP the best fit for CRISP?</a:t>
            </a:r>
            <a:endParaRPr lang="en-US" sz="1300" dirty="0"/>
          </a:p>
          <a:p>
            <a:r>
              <a:rPr lang="en-US" sz="2400" dirty="0"/>
              <a:t>Finances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07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12</a:t>
            </a:fld>
            <a:endParaRPr lang="en-US"/>
          </a:p>
        </p:txBody>
      </p:sp>
      <p:pic>
        <p:nvPicPr>
          <p:cNvPr id="1025" name="Picture 1" descr="December 2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375" y="108134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ebruary 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375" y="108134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951602"/>
              </p:ext>
            </p:extLst>
          </p:nvPr>
        </p:nvGraphicFramePr>
        <p:xfrm>
          <a:off x="1" y="1090871"/>
          <a:ext cx="5832764" cy="5630729"/>
        </p:xfrm>
        <a:graphic>
          <a:graphicData uri="http://schemas.openxmlformats.org/drawingml/2006/table">
            <a:tbl>
              <a:tblPr/>
              <a:tblGrid>
                <a:gridCol w="833252">
                  <a:extLst>
                    <a:ext uri="{9D8B030D-6E8A-4147-A177-3AD203B41FA5}">
                      <a16:colId xmlns:a16="http://schemas.microsoft.com/office/drawing/2014/main" val="3824746970"/>
                    </a:ext>
                  </a:extLst>
                </a:gridCol>
                <a:gridCol w="833252">
                  <a:extLst>
                    <a:ext uri="{9D8B030D-6E8A-4147-A177-3AD203B41FA5}">
                      <a16:colId xmlns:a16="http://schemas.microsoft.com/office/drawing/2014/main" val="1760440004"/>
                    </a:ext>
                  </a:extLst>
                </a:gridCol>
                <a:gridCol w="833252">
                  <a:extLst>
                    <a:ext uri="{9D8B030D-6E8A-4147-A177-3AD203B41FA5}">
                      <a16:colId xmlns:a16="http://schemas.microsoft.com/office/drawing/2014/main" val="3127065701"/>
                    </a:ext>
                  </a:extLst>
                </a:gridCol>
                <a:gridCol w="833252">
                  <a:extLst>
                    <a:ext uri="{9D8B030D-6E8A-4147-A177-3AD203B41FA5}">
                      <a16:colId xmlns:a16="http://schemas.microsoft.com/office/drawing/2014/main" val="3733039199"/>
                    </a:ext>
                  </a:extLst>
                </a:gridCol>
                <a:gridCol w="833252">
                  <a:extLst>
                    <a:ext uri="{9D8B030D-6E8A-4147-A177-3AD203B41FA5}">
                      <a16:colId xmlns:a16="http://schemas.microsoft.com/office/drawing/2014/main" val="906381706"/>
                    </a:ext>
                  </a:extLst>
                </a:gridCol>
                <a:gridCol w="833252">
                  <a:extLst>
                    <a:ext uri="{9D8B030D-6E8A-4147-A177-3AD203B41FA5}">
                      <a16:colId xmlns:a16="http://schemas.microsoft.com/office/drawing/2014/main" val="1847728106"/>
                    </a:ext>
                  </a:extLst>
                </a:gridCol>
                <a:gridCol w="833252">
                  <a:extLst>
                    <a:ext uri="{9D8B030D-6E8A-4147-A177-3AD203B41FA5}">
                      <a16:colId xmlns:a16="http://schemas.microsoft.com/office/drawing/2014/main" val="206042372"/>
                    </a:ext>
                  </a:extLst>
                </a:gridCol>
              </a:tblGrid>
              <a:tr h="571047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  <a:latin typeface="inherit"/>
                        </a:rPr>
                        <a:t>March</a:t>
                      </a:r>
                    </a:p>
                  </a:txBody>
                  <a:tcPr>
                    <a:lnL w="9525" cap="flat" cmpd="sng" algn="ctr">
                      <a:solidFill>
                        <a:srgbClr val="0000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rgbClr val="0000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318219"/>
                  </a:ext>
                </a:extLst>
              </a:tr>
              <a:tr h="48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>
                          <a:effectLst/>
                          <a:latin typeface="inherit"/>
                        </a:rPr>
                        <a:t>Sun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effectLst/>
                          <a:latin typeface="inherit"/>
                        </a:rPr>
                        <a:t>Mon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effectLst/>
                          <a:latin typeface="inherit"/>
                        </a:rPr>
                        <a:t>Tue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effectLst/>
                          <a:latin typeface="inherit"/>
                        </a:rPr>
                        <a:t>Wed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effectLst/>
                          <a:latin typeface="inherit"/>
                        </a:rPr>
                        <a:t>Thu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effectLst/>
                          <a:latin typeface="inherit"/>
                        </a:rPr>
                        <a:t>Fri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>
                          <a:effectLst/>
                          <a:latin typeface="inherit"/>
                        </a:rPr>
                        <a:t>Sat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230996"/>
                  </a:ext>
                </a:extLst>
              </a:tr>
              <a:tr h="914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  <a:latin typeface="inherit"/>
                        </a:rPr>
                        <a:t>1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  <a:latin typeface="inherit"/>
                        </a:rPr>
                        <a:t>2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  <a:latin typeface="inherit"/>
                        </a:rPr>
                        <a:t>3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4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095988"/>
                  </a:ext>
                </a:extLst>
              </a:tr>
              <a:tr h="91427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5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  <a:latin typeface="inherit"/>
                        </a:rPr>
                        <a:t>6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  <a:latin typeface="inherit"/>
                        </a:rPr>
                        <a:t>7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  <a:latin typeface="inherit"/>
                        </a:rPr>
                        <a:t>8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  <a:latin typeface="inherit"/>
                        </a:rPr>
                        <a:t>9</a:t>
                      </a:r>
                    </a:p>
                    <a:p>
                      <a:pPr algn="ctr" fontAlgn="base"/>
                      <a:r>
                        <a:rPr lang="en-US" sz="1100" dirty="0">
                          <a:effectLst/>
                          <a:latin typeface="inherit"/>
                        </a:rPr>
                        <a:t>RFP Distributed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  <a:latin typeface="inherit"/>
                        </a:rPr>
                        <a:t>10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11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63210"/>
                  </a:ext>
                </a:extLst>
              </a:tr>
              <a:tr h="91427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12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  <a:latin typeface="inherit"/>
                        </a:rPr>
                        <a:t>13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  <a:latin typeface="inherit"/>
                        </a:rPr>
                        <a:t>14</a:t>
                      </a:r>
                    </a:p>
                    <a:p>
                      <a:pPr algn="ctr" fontAlgn="base"/>
                      <a:r>
                        <a:rPr lang="en-US" sz="1050" dirty="0">
                          <a:effectLst/>
                          <a:latin typeface="inherit"/>
                        </a:rPr>
                        <a:t>Bidder’s Conference</a:t>
                      </a:r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  <a:latin typeface="inherit"/>
                        </a:rPr>
                        <a:t>15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  <a:latin typeface="inherit"/>
                        </a:rPr>
                        <a:t>16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  <a:latin typeface="inherit"/>
                        </a:rPr>
                        <a:t>17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18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816964"/>
                  </a:ext>
                </a:extLst>
              </a:tr>
              <a:tr h="91427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19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  <a:latin typeface="inherit"/>
                        </a:rPr>
                        <a:t>20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  <a:latin typeface="inherit"/>
                        </a:rPr>
                        <a:t>21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  <a:latin typeface="inherit"/>
                        </a:rPr>
                        <a:t>22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  <a:latin typeface="inherit"/>
                        </a:rPr>
                        <a:t>23</a:t>
                      </a:r>
                    </a:p>
                    <a:p>
                      <a:pPr algn="ctr" fontAlgn="base"/>
                      <a:r>
                        <a:rPr lang="en-US" sz="1800" b="1" dirty="0">
                          <a:effectLst/>
                          <a:latin typeface="inherit"/>
                        </a:rPr>
                        <a:t>RFP’s Due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  <a:latin typeface="inherit"/>
                        </a:rPr>
                        <a:t>24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25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953894"/>
                  </a:ext>
                </a:extLst>
              </a:tr>
              <a:tr h="91427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26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  <a:latin typeface="inherit"/>
                        </a:rPr>
                        <a:t>27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  <a:latin typeface="inherit"/>
                        </a:rPr>
                        <a:t>28</a:t>
                      </a:r>
                    </a:p>
                    <a:p>
                      <a:pPr algn="ctr" fontAlgn="base"/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  <a:latin typeface="inherit"/>
                        </a:rPr>
                        <a:t>29</a:t>
                      </a:r>
                    </a:p>
                    <a:p>
                      <a:pPr algn="ctr" fontAlgn="base"/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  <a:latin typeface="inherit"/>
                        </a:rPr>
                        <a:t>30</a:t>
                      </a:r>
                    </a:p>
                    <a:p>
                      <a:pPr algn="ctr" fontAlgn="base"/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  <a:latin typeface="inherit"/>
                        </a:rPr>
                        <a:t>31</a:t>
                      </a:r>
                    </a:p>
                    <a:p>
                      <a:pPr algn="ctr" fontAlgn="base"/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87106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611123"/>
              </p:ext>
            </p:extLst>
          </p:nvPr>
        </p:nvGraphicFramePr>
        <p:xfrm>
          <a:off x="6026726" y="1081345"/>
          <a:ext cx="6165271" cy="5670418"/>
        </p:xfrm>
        <a:graphic>
          <a:graphicData uri="http://schemas.openxmlformats.org/drawingml/2006/table">
            <a:tbl>
              <a:tblPr/>
              <a:tblGrid>
                <a:gridCol w="880753">
                  <a:extLst>
                    <a:ext uri="{9D8B030D-6E8A-4147-A177-3AD203B41FA5}">
                      <a16:colId xmlns:a16="http://schemas.microsoft.com/office/drawing/2014/main" val="3812864139"/>
                    </a:ext>
                  </a:extLst>
                </a:gridCol>
                <a:gridCol w="880753">
                  <a:extLst>
                    <a:ext uri="{9D8B030D-6E8A-4147-A177-3AD203B41FA5}">
                      <a16:colId xmlns:a16="http://schemas.microsoft.com/office/drawing/2014/main" val="2925411851"/>
                    </a:ext>
                  </a:extLst>
                </a:gridCol>
                <a:gridCol w="880753">
                  <a:extLst>
                    <a:ext uri="{9D8B030D-6E8A-4147-A177-3AD203B41FA5}">
                      <a16:colId xmlns:a16="http://schemas.microsoft.com/office/drawing/2014/main" val="2350758363"/>
                    </a:ext>
                  </a:extLst>
                </a:gridCol>
                <a:gridCol w="880753">
                  <a:extLst>
                    <a:ext uri="{9D8B030D-6E8A-4147-A177-3AD203B41FA5}">
                      <a16:colId xmlns:a16="http://schemas.microsoft.com/office/drawing/2014/main" val="3882066852"/>
                    </a:ext>
                  </a:extLst>
                </a:gridCol>
                <a:gridCol w="880753">
                  <a:extLst>
                    <a:ext uri="{9D8B030D-6E8A-4147-A177-3AD203B41FA5}">
                      <a16:colId xmlns:a16="http://schemas.microsoft.com/office/drawing/2014/main" val="1977760894"/>
                    </a:ext>
                  </a:extLst>
                </a:gridCol>
                <a:gridCol w="880753">
                  <a:extLst>
                    <a:ext uri="{9D8B030D-6E8A-4147-A177-3AD203B41FA5}">
                      <a16:colId xmlns:a16="http://schemas.microsoft.com/office/drawing/2014/main" val="2995150729"/>
                    </a:ext>
                  </a:extLst>
                </a:gridCol>
                <a:gridCol w="880753">
                  <a:extLst>
                    <a:ext uri="{9D8B030D-6E8A-4147-A177-3AD203B41FA5}">
                      <a16:colId xmlns:a16="http://schemas.microsoft.com/office/drawing/2014/main" val="2015071931"/>
                    </a:ext>
                  </a:extLst>
                </a:gridCol>
              </a:tblGrid>
              <a:tr h="50918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  <a:latin typeface="inherit"/>
                        </a:rPr>
                        <a:t>April</a:t>
                      </a:r>
                    </a:p>
                  </a:txBody>
                  <a:tcPr>
                    <a:lnL w="9525" cap="flat" cmpd="sng" algn="ctr">
                      <a:solidFill>
                        <a:srgbClr val="0000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rgbClr val="0000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36707"/>
                  </a:ext>
                </a:extLst>
              </a:tr>
              <a:tr h="557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>
                          <a:effectLst/>
                          <a:latin typeface="inherit"/>
                        </a:rPr>
                        <a:t>Sun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>
                          <a:effectLst/>
                          <a:latin typeface="inherit"/>
                        </a:rPr>
                        <a:t>Mon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>
                          <a:effectLst/>
                          <a:latin typeface="inherit"/>
                        </a:rPr>
                        <a:t>Tue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effectLst/>
                          <a:latin typeface="inherit"/>
                        </a:rPr>
                        <a:t>Wed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effectLst/>
                          <a:latin typeface="inherit"/>
                        </a:rPr>
                        <a:t>Thu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effectLst/>
                          <a:latin typeface="inherit"/>
                        </a:rPr>
                        <a:t>Fri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>
                          <a:effectLst/>
                          <a:latin typeface="inherit"/>
                        </a:rPr>
                        <a:t>Sat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547810"/>
                  </a:ext>
                </a:extLst>
              </a:tr>
              <a:tr h="762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1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810269"/>
                  </a:ext>
                </a:extLst>
              </a:tr>
              <a:tr h="76219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2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  <a:latin typeface="inherit"/>
                        </a:rPr>
                        <a:t>3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  <a:latin typeface="inherit"/>
                        </a:rPr>
                        <a:t>4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  <a:latin typeface="inherit"/>
                        </a:rPr>
                        <a:t>5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  <a:latin typeface="inherit"/>
                        </a:rPr>
                        <a:t>6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  <a:latin typeface="inherit"/>
                        </a:rPr>
                        <a:t>7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8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432485"/>
                  </a:ext>
                </a:extLst>
              </a:tr>
              <a:tr h="76219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9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  <a:latin typeface="inherit"/>
                        </a:rPr>
                        <a:t>10</a:t>
                      </a:r>
                    </a:p>
                    <a:p>
                      <a:pPr algn="ctr" fontAlgn="base"/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  <a:latin typeface="inherit"/>
                        </a:rPr>
                        <a:t>11</a:t>
                      </a:r>
                    </a:p>
                    <a:p>
                      <a:pPr algn="ctr" fontAlgn="base"/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  <a:latin typeface="inherit"/>
                        </a:rPr>
                        <a:t>12</a:t>
                      </a:r>
                    </a:p>
                    <a:p>
                      <a:pPr algn="ctr" fontAlgn="base"/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  <a:latin typeface="inherit"/>
                        </a:rPr>
                        <a:t>13</a:t>
                      </a:r>
                    </a:p>
                    <a:p>
                      <a:pPr algn="ctr" fontAlgn="base"/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  <a:latin typeface="inherit"/>
                        </a:rPr>
                        <a:t>14</a:t>
                      </a:r>
                    </a:p>
                    <a:p>
                      <a:pPr algn="ctr" fontAlgn="base"/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15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960858"/>
                  </a:ext>
                </a:extLst>
              </a:tr>
              <a:tr h="76219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16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  <a:latin typeface="inherit"/>
                        </a:rPr>
                        <a:t>17</a:t>
                      </a:r>
                    </a:p>
                    <a:p>
                      <a:pPr algn="ctr" fontAlgn="base"/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  <a:latin typeface="inherit"/>
                        </a:rPr>
                        <a:t>18</a:t>
                      </a:r>
                    </a:p>
                    <a:p>
                      <a:pPr algn="ctr" fontAlgn="base"/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  <a:latin typeface="inherit"/>
                        </a:rPr>
                        <a:t>19</a:t>
                      </a:r>
                    </a:p>
                    <a:p>
                      <a:pPr algn="ctr" fontAlgn="base"/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  <a:latin typeface="inherit"/>
                        </a:rPr>
                        <a:t>20</a:t>
                      </a:r>
                    </a:p>
                    <a:p>
                      <a:pPr algn="ctr" fontAlgn="base"/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  <a:latin typeface="inherit"/>
                        </a:rPr>
                        <a:t>21</a:t>
                      </a:r>
                    </a:p>
                    <a:p>
                      <a:pPr algn="ctr" fontAlgn="base"/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22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874590"/>
                  </a:ext>
                </a:extLst>
              </a:tr>
              <a:tr h="76219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23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  <a:latin typeface="inherit"/>
                        </a:rPr>
                        <a:t>24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  <a:latin typeface="inherit"/>
                        </a:rPr>
                        <a:t>25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  <a:latin typeface="inherit"/>
                        </a:rPr>
                        <a:t>26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  <a:latin typeface="inherit"/>
                        </a:rPr>
                        <a:t>27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  <a:latin typeface="inherit"/>
                        </a:rPr>
                        <a:t>28</a:t>
                      </a:r>
                    </a:p>
                    <a:p>
                      <a:pPr algn="ctr" fontAlgn="base"/>
                      <a:r>
                        <a:rPr lang="en-US" sz="1400" b="1" dirty="0">
                          <a:effectLst/>
                          <a:latin typeface="inherit"/>
                        </a:rPr>
                        <a:t>Vendor Selection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29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862112"/>
                  </a:ext>
                </a:extLst>
              </a:tr>
              <a:tr h="76219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30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706433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310245" y="6352144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Clarification Questions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0762" y="4073236"/>
            <a:ext cx="348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In-Person Q&amp;A (On-site or </a:t>
            </a:r>
            <a:r>
              <a:rPr lang="en-US" dirty="0" err="1"/>
              <a:t>Webex</a:t>
            </a:r>
            <a:r>
              <a:rPr lang="en-US" dirty="0"/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10761" y="4845463"/>
            <a:ext cx="348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Additional Follow Up (as necessary)</a:t>
            </a:r>
          </a:p>
        </p:txBody>
      </p:sp>
    </p:spTree>
    <p:extLst>
      <p:ext uri="{BB962C8B-B14F-4D97-AF65-F5344CB8AC3E}">
        <p14:creationId xmlns:p14="http://schemas.microsoft.com/office/powerpoint/2010/main" val="2221696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Salesforce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High-Level Salesforce Usage</a:t>
            </a:r>
          </a:p>
          <a:p>
            <a:r>
              <a:rPr lang="en-US" dirty="0"/>
              <a:t>Objects in use</a:t>
            </a:r>
          </a:p>
          <a:p>
            <a:r>
              <a:rPr lang="en-US" dirty="0"/>
              <a:t>Force.com development</a:t>
            </a:r>
          </a:p>
          <a:p>
            <a:r>
              <a:rPr lang="en-US" dirty="0"/>
              <a:t>Apps</a:t>
            </a:r>
          </a:p>
          <a:p>
            <a:r>
              <a:rPr lang="en-US" dirty="0"/>
              <a:t>Integrations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87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Salesforce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Outreach team</a:t>
            </a:r>
          </a:p>
          <a:p>
            <a:pPr lvl="1"/>
            <a:r>
              <a:rPr lang="en-US" dirty="0"/>
              <a:t>Uses SFDC as a traditional selling tool, tracking Leads and working Opportunities, which are ultimately passed to the Operations team for account setup. </a:t>
            </a:r>
          </a:p>
          <a:p>
            <a:r>
              <a:rPr lang="en-US" dirty="0"/>
              <a:t>Operations team </a:t>
            </a:r>
          </a:p>
          <a:p>
            <a:pPr lvl="1"/>
            <a:r>
              <a:rPr lang="en-US" dirty="0"/>
              <a:t>Uses SFDC to manage system setup procedures and to track user account information. </a:t>
            </a:r>
          </a:p>
          <a:p>
            <a:r>
              <a:rPr lang="en-US" dirty="0"/>
              <a:t>SFDC serves as a consolidated repository of all user access in downstream systems. </a:t>
            </a:r>
          </a:p>
          <a:p>
            <a:pPr lvl="1"/>
            <a:r>
              <a:rPr lang="en-US" dirty="0"/>
              <a:t>This record is maintained manually (e.g. no integrations in place to ensure accuracy).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45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 -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  <a:p>
            <a:pPr lvl="1"/>
            <a:r>
              <a:rPr lang="en-US" dirty="0"/>
              <a:t>A CRISP User</a:t>
            </a:r>
          </a:p>
          <a:p>
            <a:pPr lvl="1"/>
            <a:r>
              <a:rPr lang="en-US" dirty="0"/>
              <a:t>Works at a Healthcare Institution</a:t>
            </a:r>
          </a:p>
          <a:p>
            <a:r>
              <a:rPr lang="en-US" dirty="0"/>
              <a:t>Account</a:t>
            </a:r>
          </a:p>
          <a:p>
            <a:pPr lvl="1"/>
            <a:r>
              <a:rPr lang="en-US" dirty="0"/>
              <a:t>A Healthcare Institution (Hospital, Ambulatory practice, etc.)</a:t>
            </a:r>
          </a:p>
          <a:p>
            <a:pPr lvl="1"/>
            <a:r>
              <a:rPr lang="en-US" dirty="0"/>
              <a:t>Account Hierarchy records healthcare networks (e.g. Johns Hopkins Health System is the parent for many child accounts)</a:t>
            </a:r>
          </a:p>
          <a:p>
            <a:r>
              <a:rPr lang="en-US" dirty="0"/>
              <a:t>Leads (new)</a:t>
            </a:r>
          </a:p>
          <a:p>
            <a:r>
              <a:rPr lang="en-US" dirty="0"/>
              <a:t>Opportunities (new)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90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 - Custom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Single Sign On</a:t>
            </a:r>
          </a:p>
          <a:p>
            <a:pPr lvl="1"/>
            <a:r>
              <a:rPr lang="en-US" dirty="0"/>
              <a:t>Information on SSO accounts, versus our “typical” accounts, in the Query Portal</a:t>
            </a:r>
          </a:p>
          <a:p>
            <a:r>
              <a:rPr lang="en-US" dirty="0"/>
              <a:t>Delegator</a:t>
            </a:r>
          </a:p>
          <a:p>
            <a:pPr lvl="1"/>
            <a:r>
              <a:rPr lang="en-US" dirty="0"/>
              <a:t>A Delegator (e.g. Physician) needs to give access to a Delegate (e.g. Physician Assistant) to perform queries on their behalf</a:t>
            </a:r>
          </a:p>
          <a:p>
            <a:r>
              <a:rPr lang="en-US" dirty="0"/>
              <a:t>ENS Recipient</a:t>
            </a:r>
          </a:p>
          <a:p>
            <a:pPr lvl="1"/>
            <a:r>
              <a:rPr lang="en-US" dirty="0"/>
              <a:t>Contact that receives ENS notifications for this Account</a:t>
            </a:r>
          </a:p>
          <a:p>
            <a:r>
              <a:rPr lang="en-US" dirty="0"/>
              <a:t>Licenses (CDS, DEA, Nursing, Physician, etc.)</a:t>
            </a:r>
          </a:p>
          <a:p>
            <a:pPr lvl="1"/>
            <a:r>
              <a:rPr lang="en-US" dirty="0"/>
              <a:t>Licensure information; linked to a Contact in the “Licenses” section of the Contact</a:t>
            </a:r>
          </a:p>
          <a:p>
            <a:r>
              <a:rPr lang="en-US" dirty="0"/>
              <a:t>Doc Halo Contact</a:t>
            </a:r>
          </a:p>
          <a:p>
            <a:pPr lvl="1"/>
            <a:r>
              <a:rPr lang="en-US" dirty="0"/>
              <a:t>Information on Doc Halo users</a:t>
            </a:r>
          </a:p>
          <a:p>
            <a:r>
              <a:rPr lang="en-US" dirty="0"/>
              <a:t>Point of Contact</a:t>
            </a:r>
          </a:p>
          <a:p>
            <a:pPr lvl="1"/>
            <a:r>
              <a:rPr lang="en-US" dirty="0"/>
              <a:t>Designated representative for a practice. Account can have many POCs; a Contact can be the POC for </a:t>
            </a:r>
            <a:r>
              <a:rPr lang="en-US"/>
              <a:t>many Accounts.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64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Onboarding Process</a:t>
            </a:r>
          </a:p>
          <a:p>
            <a:pPr lvl="1"/>
            <a:r>
              <a:rPr lang="en-US" dirty="0"/>
              <a:t>Standard Registration</a:t>
            </a:r>
          </a:p>
          <a:p>
            <a:pPr lvl="1"/>
            <a:r>
              <a:rPr lang="en-US" dirty="0"/>
              <a:t>Auto-Registration</a:t>
            </a:r>
          </a:p>
          <a:p>
            <a:r>
              <a:rPr lang="en-US" dirty="0"/>
              <a:t>User Verification Audit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12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Rollup Helper</a:t>
            </a:r>
          </a:p>
          <a:p>
            <a:pPr lvl="1"/>
            <a:r>
              <a:rPr lang="en-US" dirty="0"/>
              <a:t>Installed but no longer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39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Jitterbit</a:t>
            </a:r>
          </a:p>
          <a:p>
            <a:pPr lvl="1"/>
            <a:r>
              <a:rPr lang="en-US" dirty="0"/>
              <a:t>Queries Salesforce every 15 minutes for all changes within that timeframe</a:t>
            </a:r>
          </a:p>
          <a:p>
            <a:pPr lvl="1"/>
            <a:r>
              <a:rPr lang="en-US" dirty="0"/>
              <a:t>Pushes information from Salesforce to Mirth Results via Jitterbit and Mirth Connect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7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CRISP Website – RFP Information</a:t>
            </a:r>
          </a:p>
          <a:p>
            <a:r>
              <a:rPr lang="en-US" dirty="0"/>
              <a:t>Overview of CRISP</a:t>
            </a:r>
          </a:p>
          <a:p>
            <a:r>
              <a:rPr lang="en-US" dirty="0"/>
              <a:t>What do we mean by a Salesforce Strategic Consultant?</a:t>
            </a:r>
          </a:p>
          <a:p>
            <a:r>
              <a:rPr lang="en-US" dirty="0"/>
              <a:t>RFP Expectations</a:t>
            </a:r>
          </a:p>
          <a:p>
            <a:r>
              <a:rPr lang="en-US" dirty="0"/>
              <a:t>Deliverables and Timeline</a:t>
            </a:r>
          </a:p>
          <a:p>
            <a:r>
              <a:rPr lang="en-US" dirty="0"/>
              <a:t>Salesforce Architecture</a:t>
            </a:r>
          </a:p>
          <a:p>
            <a:r>
              <a:rPr lang="en-US" dirty="0"/>
              <a:t>CRISP Architecture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24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77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21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-1"/>
            <a:ext cx="12192000" cy="7145079"/>
            <a:chOff x="0" y="1081089"/>
            <a:chExt cx="9144000" cy="5700712"/>
          </a:xfrm>
        </p:grpSpPr>
        <p:sp>
          <p:nvSpPr>
            <p:cNvPr id="7" name="Rectangle 6"/>
            <p:cNvSpPr/>
            <p:nvPr/>
          </p:nvSpPr>
          <p:spPr>
            <a:xfrm>
              <a:off x="0" y="1081089"/>
              <a:ext cx="9144000" cy="5700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51" y="1081089"/>
              <a:ext cx="9039224" cy="5700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079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80658" y="2548079"/>
            <a:ext cx="3030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8144" y="3523833"/>
            <a:ext cx="106957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Contact Seth Sacher</a:t>
            </a:r>
          </a:p>
          <a:p>
            <a:pPr algn="ctr"/>
            <a:r>
              <a:rPr lang="en-US" sz="3200" dirty="0">
                <a:hlinkClick r:id="rId2"/>
              </a:rPr>
              <a:t>Seth.Sacher@crisphealth.org</a:t>
            </a:r>
            <a:endParaRPr lang="en-US" sz="3200" dirty="0"/>
          </a:p>
          <a:p>
            <a:pPr algn="ctr"/>
            <a:r>
              <a:rPr lang="en-US" sz="3200" dirty="0"/>
              <a:t>201-286-7127</a:t>
            </a:r>
          </a:p>
          <a:p>
            <a:pPr algn="ctr"/>
            <a:endParaRPr lang="en-US" sz="3200" dirty="0"/>
          </a:p>
          <a:p>
            <a:pPr algn="ctr"/>
            <a:r>
              <a:rPr lang="en-US" sz="2800" i="1" dirty="0"/>
              <a:t>Note: All questions will be posted to CRISP’s website</a:t>
            </a:r>
          </a:p>
        </p:txBody>
      </p:sp>
    </p:spTree>
    <p:extLst>
      <p:ext uri="{BB962C8B-B14F-4D97-AF65-F5344CB8AC3E}">
        <p14:creationId xmlns:p14="http://schemas.microsoft.com/office/powerpoint/2010/main" val="32960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155" y="184218"/>
            <a:ext cx="10515600" cy="733912"/>
          </a:xfrm>
        </p:spPr>
        <p:txBody>
          <a:bodyPr/>
          <a:lstStyle/>
          <a:p>
            <a:r>
              <a:rPr lang="en-US" dirty="0"/>
              <a:t>CRISP Website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3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24955" y="1375118"/>
            <a:ext cx="5257800" cy="922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hlinkClick r:id="rId2"/>
              </a:rPr>
              <a:t>https://crisphealth.org/crisp-salesforce-strategic-consultant-rfp/</a:t>
            </a:r>
            <a:r>
              <a:rPr lang="en-US" dirty="0"/>
              <a:t>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47750" y="1363834"/>
            <a:ext cx="4505325" cy="703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Semibold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hlinkClick r:id="rId3"/>
              </a:rPr>
              <a:t>https://crisphealth.org/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873" y="2609387"/>
            <a:ext cx="6289963" cy="3374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9659" t="11611" r="19659"/>
          <a:stretch/>
        </p:blipFill>
        <p:spPr>
          <a:xfrm>
            <a:off x="316056" y="2067047"/>
            <a:ext cx="5237019" cy="409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5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12"/>
          <a:stretch/>
        </p:blipFill>
        <p:spPr>
          <a:xfrm>
            <a:off x="7525588" y="1394111"/>
            <a:ext cx="4162320" cy="4962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331" y="2361064"/>
            <a:ext cx="6989257" cy="30283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/>
              <a:t>CRISP is a regional health information exchange (HIE) serving Maryland and the District of Columbia. We are independent not-for-profit membership corporation advised by a wide range of stakeholders who are responsible for healthcare throughout the region. CRISP has been formally designated as Maryland's statewide health information exchange by the Maryland Health Care Commission.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57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12"/>
          <a:stretch/>
        </p:blipFill>
        <p:spPr>
          <a:xfrm>
            <a:off x="7525588" y="1394111"/>
            <a:ext cx="4162320" cy="4962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331" y="2361064"/>
            <a:ext cx="6989257" cy="3028336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We will enable and support the healthcare community of Maryland and our region to appropriately and securely share data in order to facilitate care, reduce costs, and improve health outcomes.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7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12"/>
          <a:stretch/>
        </p:blipFill>
        <p:spPr>
          <a:xfrm>
            <a:off x="7525588" y="1394111"/>
            <a:ext cx="4162320" cy="4962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331" y="2361064"/>
            <a:ext cx="6989257" cy="3028336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To advance health and wellness by deploying health information technology solutions adopted through cooperation and collaboration.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88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12"/>
          <a:stretch/>
        </p:blipFill>
        <p:spPr>
          <a:xfrm>
            <a:off x="7525588" y="1394111"/>
            <a:ext cx="4162320" cy="4962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Guiding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331" y="1394111"/>
            <a:ext cx="6989257" cy="4962243"/>
          </a:xfrm>
        </p:spPr>
        <p:txBody>
          <a:bodyPr>
            <a:normAutofit fontScale="92500" lnSpcReduction="10000"/>
          </a:bodyPr>
          <a:lstStyle/>
          <a:p>
            <a:pPr marL="514338" indent="-514338">
              <a:buFont typeface="+mj-lt"/>
              <a:buAutoNum type="arabicPeriod"/>
            </a:pPr>
            <a:r>
              <a:rPr lang="en-US" i="1" dirty="0"/>
              <a:t>Begin with a manageable scope and remain incremental.</a:t>
            </a:r>
          </a:p>
          <a:p>
            <a:pPr marL="514338" indent="-514338">
              <a:buFont typeface="+mj-lt"/>
              <a:buAutoNum type="arabicPeriod"/>
            </a:pPr>
            <a:r>
              <a:rPr lang="en-US" i="1" dirty="0"/>
              <a:t>Create opportunities to cooperate even while participating healthcare organizations still compete in other ways.</a:t>
            </a:r>
          </a:p>
          <a:p>
            <a:pPr marL="514338" indent="-514338">
              <a:buFont typeface="+mj-lt"/>
              <a:buAutoNum type="arabicPeriod"/>
            </a:pPr>
            <a:r>
              <a:rPr lang="en-US" i="1" dirty="0"/>
              <a:t>Affirm that competition and market-mechanisms spur innovation and improvement.</a:t>
            </a:r>
          </a:p>
          <a:p>
            <a:pPr marL="514338" indent="-514338">
              <a:buFont typeface="+mj-lt"/>
              <a:buAutoNum type="arabicPeriod"/>
            </a:pPr>
            <a:r>
              <a:rPr lang="en-US" i="1" dirty="0"/>
              <a:t>Promote and enable consumers’ control over their own health information.</a:t>
            </a:r>
          </a:p>
          <a:p>
            <a:pPr marL="514338" indent="-514338">
              <a:buFont typeface="+mj-lt"/>
              <a:buAutoNum type="arabicPeriod"/>
            </a:pPr>
            <a:r>
              <a:rPr lang="en-US" i="1" dirty="0"/>
              <a:t>Use best practices and standards.</a:t>
            </a:r>
          </a:p>
          <a:p>
            <a:pPr marL="514338" indent="-514338">
              <a:buFont typeface="+mj-lt"/>
              <a:buAutoNum type="arabicPeriod"/>
            </a:pPr>
            <a:r>
              <a:rPr lang="en-US" i="1" dirty="0"/>
              <a:t>Serve our region’s entire healthcare community.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mean by a Salesforce Strategic Consultant?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8" y="1136075"/>
            <a:ext cx="6198577" cy="565467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2600" i="1" dirty="0"/>
              <a:t>CRISP is seeking a vendor to evaluate our usage of SFDC and advise high-level strategic initiatives for improvement. 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2600" i="1" dirty="0"/>
              <a:t>The vendor will work with CRISP employees to understand current usage of the system, as well as a team of SFDC developers to implement any proposed changes. 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2600" i="1" dirty="0"/>
              <a:t>We anticipate this role is filled by a single resource, but are also open to a team of advisers if the case is made.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 descr="http://www.underconsideration.com/brandnew/archives/salesforce_logo_deta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90" y="2055220"/>
            <a:ext cx="5289240" cy="363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364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1629"/>
            <a:ext cx="10515600" cy="4764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 a CRISP Outreach team lead, I want to better understand CRISP’s products, so that I can more effectively manage the Outreach team.</a:t>
            </a:r>
          </a:p>
          <a:p>
            <a:pPr marL="0" indent="0">
              <a:buNone/>
            </a:pPr>
            <a:endParaRPr lang="en-US" dirty="0"/>
          </a:p>
          <a:p>
            <a:pPr marL="457189" lvl="1" indent="0">
              <a:buNone/>
            </a:pPr>
            <a:r>
              <a:rPr lang="en-US" dirty="0"/>
              <a:t>We need to better understand our products, from when a customer first expresses interest in the product to when all new accounts have been established. </a:t>
            </a:r>
          </a:p>
          <a:p>
            <a:pPr marL="457189" lvl="1" indent="0">
              <a:buNone/>
            </a:pPr>
            <a:endParaRPr lang="en-US" dirty="0"/>
          </a:p>
          <a:p>
            <a:pPr marL="457189" lvl="1" indent="0">
              <a:buNone/>
            </a:pPr>
            <a:r>
              <a:rPr lang="en-US" dirty="0"/>
              <a:t>CRISP lacks visibility into our customers’ interests in our products; this prevents us from effectively managing our Outreach team to focus on those most important or in-need-of-attention products.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2F5-7590-44FF-9C83-33DE5B563E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06616"/>
      </p:ext>
    </p:extLst>
  </p:cSld>
  <p:clrMapOvr>
    <a:masterClrMapping/>
  </p:clrMapOvr>
</p:sld>
</file>

<file path=ppt/theme/theme1.xml><?xml version="1.0" encoding="utf-8"?>
<a:theme xmlns:a="http://schemas.openxmlformats.org/drawingml/2006/main" name="CRISP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ISP" id="{51451087-F099-44D4-92E2-A0C259142E50}" vid="{C6CE4A70-87C7-4E8A-9D2D-544163CA9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CRISP</Template>
  <TotalTime>1678</TotalTime>
  <Words>1192</Words>
  <Application>Microsoft Office PowerPoint</Application>
  <PresentationFormat>Widescreen</PresentationFormat>
  <Paragraphs>241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inherit</vt:lpstr>
      <vt:lpstr>Myriad Pro Semibold</vt:lpstr>
      <vt:lpstr>CRISP</vt:lpstr>
      <vt:lpstr>Salesforce Strategic Consultant</vt:lpstr>
      <vt:lpstr>Agenda</vt:lpstr>
      <vt:lpstr>CRISP Website</vt:lpstr>
      <vt:lpstr>Who We Are</vt:lpstr>
      <vt:lpstr>Our Mission</vt:lpstr>
      <vt:lpstr>Our Vision</vt:lpstr>
      <vt:lpstr>Our Guiding Principles</vt:lpstr>
      <vt:lpstr>What do we mean by a Salesforce Strategic Consultant?</vt:lpstr>
      <vt:lpstr>User Story</vt:lpstr>
      <vt:lpstr>RFP Expectations</vt:lpstr>
      <vt:lpstr>Proposal Content</vt:lpstr>
      <vt:lpstr>Timeline</vt:lpstr>
      <vt:lpstr>Salesforce Architecture</vt:lpstr>
      <vt:lpstr>High-Level Salesforce Usage</vt:lpstr>
      <vt:lpstr>Objects - Standard</vt:lpstr>
      <vt:lpstr>Objects - Custom</vt:lpstr>
      <vt:lpstr>Force.com</vt:lpstr>
      <vt:lpstr>Apps</vt:lpstr>
      <vt:lpstr>Integrations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Healthcare Provider Directory</dc:title>
  <dc:creator>Seth Sacher</dc:creator>
  <cp:lastModifiedBy>Johnross Famisan</cp:lastModifiedBy>
  <cp:revision>72</cp:revision>
  <dcterms:created xsi:type="dcterms:W3CDTF">2016-11-07T13:18:59Z</dcterms:created>
  <dcterms:modified xsi:type="dcterms:W3CDTF">2017-03-16T20:00:25Z</dcterms:modified>
</cp:coreProperties>
</file>