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1203" r:id="rId3"/>
    <p:sldId id="298" r:id="rId4"/>
    <p:sldId id="1205" r:id="rId5"/>
    <p:sldId id="1204" r:id="rId6"/>
    <p:sldId id="1216" r:id="rId7"/>
    <p:sldId id="120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EC90-368D-6DB6-2E57-C3486D218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70312-01C8-D0AE-8E39-A9DC5832B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8BA1A-90BB-A3D2-C89F-D6B761C8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EB45-8755-4B72-A06C-FCB94BA623B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A34AD-EBA2-4D63-52E0-F23520FE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71188-4B29-457C-1CF5-E5E41B4B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624-16BF-49A1-BC9F-C56BFC2A5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6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A694E-E3EF-A13D-57C0-90032C6D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43973-56B1-C8F9-391E-54BD13BF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4A0B5-1657-34C3-17A8-0167EEEA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EB45-8755-4B72-A06C-FCB94BA623B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58ADB-9B16-86CC-B235-2B41996F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C3ED5-0154-3AB1-3D9B-B2D506B3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624-16BF-49A1-BC9F-C56BFC2A5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1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8A8F6F-AC80-B7C6-0BA1-06DD6E636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04663-9D6D-F3C1-0407-3FFE816BE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30D1-FA04-590F-0EFB-79DF0FA9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EB45-8755-4B72-A06C-FCB94BA623B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8038A-CA67-7AAE-484E-058BFCCC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B0757-650F-4C74-BC90-454AD817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624-16BF-49A1-BC9F-C56BFC2A5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78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itle Slide Clea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B19FEC-015E-449E-9AAB-5C706B096CE9}"/>
              </a:ext>
            </a:extLst>
          </p:cNvPr>
          <p:cNvCxnSpPr>
            <a:cxnSpLocks/>
          </p:cNvCxnSpPr>
          <p:nvPr userDrawn="1"/>
        </p:nvCxnSpPr>
        <p:spPr>
          <a:xfrm flipV="1">
            <a:off x="5649686" y="5060015"/>
            <a:ext cx="395151" cy="272896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F2A81F-E90F-4504-AFDC-9C39C0FBE96E}"/>
              </a:ext>
            </a:extLst>
          </p:cNvPr>
          <p:cNvCxnSpPr/>
          <p:nvPr userDrawn="1"/>
        </p:nvCxnSpPr>
        <p:spPr>
          <a:xfrm>
            <a:off x="5959929" y="5065123"/>
            <a:ext cx="339634" cy="241663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4850F1A-C7F7-45A2-A22B-B88A38F0765B}"/>
              </a:ext>
            </a:extLst>
          </p:cNvPr>
          <p:cNvSpPr/>
          <p:nvPr userDrawn="1"/>
        </p:nvSpPr>
        <p:spPr>
          <a:xfrm>
            <a:off x="6095352" y="5445369"/>
            <a:ext cx="5920992" cy="1412631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7160 Columbia Gateway Drive, Suite 100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Columbia, MD 21046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877.952.7477 | info@crisphealth.org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www.crisphealth.org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760FBA-DC9D-406A-B613-A86E61328721}"/>
              </a:ext>
            </a:extLst>
          </p:cNvPr>
          <p:cNvSpPr/>
          <p:nvPr userDrawn="1"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rgbClr val="DAD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drawing of a face&#10;&#10;Description generated with high confidence">
            <a:extLst>
              <a:ext uri="{FF2B5EF4-FFF2-40B4-BE49-F238E27FC236}">
                <a16:creationId xmlns:a16="http://schemas.microsoft.com/office/drawing/2014/main" id="{7FA631A5-051C-4C5D-AEBA-028D463982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6" y="2090057"/>
            <a:ext cx="1744824" cy="26778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2C81F1-9F97-4F25-AE45-2EE2CED397B5}"/>
              </a:ext>
            </a:extLst>
          </p:cNvPr>
          <p:cNvSpPr/>
          <p:nvPr userDrawn="1"/>
        </p:nvSpPr>
        <p:spPr>
          <a:xfrm>
            <a:off x="3252520" y="-5751"/>
            <a:ext cx="8939479" cy="4773694"/>
          </a:xfrm>
          <a:prstGeom prst="rect">
            <a:avLst/>
          </a:prstGeom>
          <a:solidFill>
            <a:srgbClr val="FB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85B4F11-A1B0-45BB-8097-0E68F3C5B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177" y="752879"/>
            <a:ext cx="7916274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E6931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8094BAF-D2DA-4641-90D4-728DD8679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1783" y="3617128"/>
            <a:ext cx="7915668" cy="1536169"/>
          </a:xfrm>
        </p:spPr>
        <p:txBody>
          <a:bodyPr/>
          <a:lstStyle>
            <a:lvl1pPr marL="0" indent="0">
              <a:buNone/>
              <a:defRPr sz="2400">
                <a:solidFill>
                  <a:srgbClr val="0055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4182E7-3A6F-40FF-80EE-40722AE34B23}"/>
              </a:ext>
            </a:extLst>
          </p:cNvPr>
          <p:cNvSpPr/>
          <p:nvPr userDrawn="1"/>
        </p:nvSpPr>
        <p:spPr>
          <a:xfrm>
            <a:off x="2743201" y="-2979"/>
            <a:ext cx="531846" cy="6860979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93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mparison -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8F6F310B-4D9E-4163-B760-88A5DD855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79" r="42386"/>
          <a:stretch/>
        </p:blipFill>
        <p:spPr>
          <a:xfrm>
            <a:off x="8942407" y="0"/>
            <a:ext cx="3249593" cy="6784848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7C8FD-01C4-42D5-919F-B5D7DF70C7C0}"/>
              </a:ext>
            </a:extLst>
          </p:cNvPr>
          <p:cNvSpPr/>
          <p:nvPr userDrawn="1"/>
        </p:nvSpPr>
        <p:spPr>
          <a:xfrm>
            <a:off x="0" y="0"/>
            <a:ext cx="12192000" cy="1021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49CEDD-7890-4B71-B0F5-F2BA3C64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073"/>
            <a:ext cx="10644555" cy="73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0E20920-CA2E-4F2A-A44B-649E0FBDD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F9817F5-4FB6-4F7F-8ED7-987A5059D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4527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F50A80D4-A9B2-4D31-8073-361AD1FE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66076"/>
            <a:ext cx="2906879" cy="355401"/>
          </a:xfrm>
        </p:spPr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FAE60805-19FE-454A-AB9F-2DFF3CEA59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" y="146784"/>
            <a:ext cx="610171" cy="7275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C7FFAC-4C9B-4717-B502-27468A9854C0}"/>
              </a:ext>
            </a:extLst>
          </p:cNvPr>
          <p:cNvSpPr/>
          <p:nvPr userDrawn="1"/>
        </p:nvSpPr>
        <p:spPr>
          <a:xfrm>
            <a:off x="16669" y="6784848"/>
            <a:ext cx="12192000" cy="73152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5F66F1-AFB0-4AE0-B8B2-F5D0A4C0A32F}"/>
              </a:ext>
            </a:extLst>
          </p:cNvPr>
          <p:cNvSpPr/>
          <p:nvPr userDrawn="1"/>
        </p:nvSpPr>
        <p:spPr>
          <a:xfrm>
            <a:off x="0" y="1026696"/>
            <a:ext cx="12192000" cy="73152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8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DD36-8DF1-0DB2-5887-55DEA5036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F24F1-8D46-6FAF-4089-991A04544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646CE-9496-254D-DA31-CD5AA16E2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EB45-8755-4B72-A06C-FCB94BA623B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2EF43-3B9A-A9E4-70BE-BF58A0A4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2B47D-A0A8-34DE-8A50-5087A10F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624-16BF-49A1-BC9F-C56BFC2A5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202B-3187-E188-A3A3-997D6651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91076-EFE8-C595-45E3-523DFE18A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84AC5-98F5-C20C-3A23-81359F85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EB45-8755-4B72-A06C-FCB94BA623B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BCA51-8E1F-015C-46E8-96C8B9C3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4F5A4-C5E6-BA2A-DBD4-AE4B51DC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624-16BF-49A1-BC9F-C56BFC2A5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6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316A-895A-69A2-9B16-09BC4531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8F7D9-222E-E2F7-B7B3-D1895EE51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E76F1-AB8E-210B-06A7-CA5C206AC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ED17B-C9DD-9979-D0F8-D5FB62D3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EB45-8755-4B72-A06C-FCB94BA623B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0640E-CF75-15A7-CCFA-A8A020E9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B5D34-5229-9634-A92F-C2783534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624-16BF-49A1-BC9F-C56BFC2A5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3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AA13-F041-84C6-0B19-21D4A51E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46C5F-7DAF-D104-735C-35CDFB57B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AFDE9-9397-FF66-02B8-1BB593420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948ED-BC97-3E9E-737B-EAE441B7A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0BDDA-EF68-28BF-F526-6E594C2B5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2F75E2-3BFF-3A4B-0120-E92BDE8F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EB45-8755-4B72-A06C-FCB94BA623B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40AD2B-EF88-3F4D-FA9D-8EE61F7C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735D46-796D-28F3-EFF5-BDD42771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624-16BF-49A1-BC9F-C56BFC2A5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3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C645C-3C36-A63B-E01C-4A72D92F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73FF55-A377-1491-6B62-F382AEF0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EB45-8755-4B72-A06C-FCB94BA623B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A5987-1AE5-EF3B-9D75-35293395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CD0405-6FBE-7CEB-8092-B20B1101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624-16BF-49A1-BC9F-C56BFC2A5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9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45E3E-41FE-208A-068E-4C237B20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EB45-8755-4B72-A06C-FCB94BA623B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D7C0A-5104-E538-23C6-E72E0339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A37B2-0FF5-EA28-33CE-095D4ABB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624-16BF-49A1-BC9F-C56BFC2A5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2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6A26-6EF1-3640-AAFD-EBEE063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1C1F9-7790-D12A-DE58-FE01C5EFB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882EA-15CD-0419-1370-608966E94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6D8B1-2148-6383-8E26-71D4DA1CB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EB45-8755-4B72-A06C-FCB94BA623B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C62B0-0E4D-0AF1-A86F-F7F038AE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B6195-D2C4-DC28-FA5B-00C16F6C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624-16BF-49A1-BC9F-C56BFC2A5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AA1C5-D629-12BF-D6C6-7AD8FFAE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EAA84-E99F-F27C-B85B-1408659AE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1D204-0C07-B790-D104-5476DF591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E91EC-A275-704E-9CBD-2ED40407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EB45-8755-4B72-A06C-FCB94BA623B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B98F7-748E-A35D-803A-6E0AAA914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30F21-376C-F9E5-8ED7-0CDF1845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624-16BF-49A1-BC9F-C56BFC2A5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2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40E42-2437-B861-BFA8-04AA9824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D9480-1734-B26C-4FB7-8A922E1AF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31641-0892-EBE5-0B6F-08AD4E696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CEB45-8755-4B72-A06C-FCB94BA623B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13EB2-2448-8829-AF27-D45591E93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EC38B-1CBD-FDF9-E8E3-5F0F93D0D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3624-16BF-49A1-BC9F-C56BFC2A5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9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risphealth.org" TargetMode="External"/><Relationship Id="rId2" Type="http://schemas.openxmlformats.org/officeDocument/2006/relationships/hyperlink" Target="mailto:Rachela.Forcellese@crisphealth.or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crisphealth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risphealth.org/onboarding-training-materials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0736D7-1BF5-4571-A64A-C670FC9F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329" y="2860895"/>
            <a:ext cx="7916274" cy="952951"/>
          </a:xfrm>
        </p:spPr>
        <p:txBody>
          <a:bodyPr/>
          <a:lstStyle/>
          <a:p>
            <a:r>
              <a:rPr lang="en-US" dirty="0"/>
              <a:t>CRISP Panel Formatting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01BE738-96A4-44CC-9AD4-F51D9DFA96F5}"/>
              </a:ext>
            </a:extLst>
          </p:cNvPr>
          <p:cNvSpPr txBox="1">
            <a:spLocks/>
          </p:cNvSpPr>
          <p:nvPr/>
        </p:nvSpPr>
        <p:spPr>
          <a:xfrm>
            <a:off x="3354021" y="3949906"/>
            <a:ext cx="5915684" cy="1150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005596"/>
                </a:solidFill>
                <a:latin typeface="Myriad Pro Semibol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Myriad Pro Semi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Myriad Pro Semi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Myriad Pro Semi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Myriad Pro Semibol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Rachela Forcellese</a:t>
            </a:r>
          </a:p>
          <a:p>
            <a:r>
              <a:rPr lang="en-US" sz="1900" dirty="0"/>
              <a:t>Senior Hospital and Ambulatory Account Executive</a:t>
            </a:r>
          </a:p>
        </p:txBody>
      </p:sp>
    </p:spTree>
    <p:extLst>
      <p:ext uri="{BB962C8B-B14F-4D97-AF65-F5344CB8AC3E}">
        <p14:creationId xmlns:p14="http://schemas.microsoft.com/office/powerpoint/2010/main" val="405493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931D-CD61-40EC-A50F-63A6636D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499C1-B3A0-486E-B797-D47979773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96" y="1563074"/>
            <a:ext cx="10644554" cy="4351338"/>
          </a:xfrm>
        </p:spPr>
        <p:txBody>
          <a:bodyPr>
            <a:normAutofit/>
          </a:bodyPr>
          <a:lstStyle/>
          <a:p>
            <a:pPr marL="342900" indent="-342900">
              <a:buChar char="•"/>
            </a:pPr>
            <a:r>
              <a:rPr lang="en-US" sz="2800" dirty="0"/>
              <a:t>Introduction to CRISP panels and FAQ</a:t>
            </a:r>
          </a:p>
          <a:p>
            <a:pPr marL="342900" indent="-342900">
              <a:buChar char="•"/>
            </a:pPr>
            <a:r>
              <a:rPr lang="en-US" sz="2800" dirty="0"/>
              <a:t>Helpful Resources</a:t>
            </a:r>
          </a:p>
          <a:p>
            <a:pPr marL="342900" indent="-342900">
              <a:buChar char="•"/>
            </a:pPr>
            <a:r>
              <a:rPr lang="en-US" dirty="0"/>
              <a:t>Sandbox Tutorial</a:t>
            </a:r>
          </a:p>
          <a:p>
            <a:pPr marL="342900" indent="-342900">
              <a:buChar char="•"/>
            </a:pPr>
            <a:r>
              <a:rPr lang="en-US" dirty="0"/>
              <a:t>Questions</a:t>
            </a:r>
            <a:endParaRPr lang="en-US" sz="2800" dirty="0"/>
          </a:p>
          <a:p>
            <a:pPr marL="342900" indent="-342900"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Rachela.Forcellese@crisphealth.org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CRISP Support – general inquiries</a:t>
            </a:r>
          </a:p>
          <a:p>
            <a:pPr marL="0" indent="0">
              <a:buNone/>
            </a:pPr>
            <a:r>
              <a:rPr lang="en-US" sz="2000" dirty="0"/>
              <a:t>877-952-7477 </a:t>
            </a:r>
            <a:r>
              <a:rPr lang="en-US" sz="2000" dirty="0">
                <a:hlinkClick r:id="rId3"/>
              </a:rPr>
              <a:t>support@crisphealth.org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https://www.crisphealth.org/</a:t>
            </a:r>
            <a:r>
              <a:rPr lang="en-US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046FA-E2AF-49F8-887B-92C8569C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0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931D-CD61-40EC-A50F-63A6636D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 Panels - FAQ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499C1-B3A0-486E-B797-D47979773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96" y="1563074"/>
            <a:ext cx="106445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F4D7F"/>
                </a:solidFill>
              </a:rPr>
              <a:t>What is a panel?</a:t>
            </a:r>
          </a:p>
          <a:p>
            <a:pPr marL="0" indent="0">
              <a:buNone/>
            </a:pPr>
            <a:r>
              <a:rPr lang="en-US" sz="1800" dirty="0"/>
              <a:t>A panel is an excel spreadsheet pulled from an offices EMR that includes patients from the past 18 months. This is what CRISP considers an “active” patient.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1F4D7F"/>
                </a:solidFill>
              </a:rPr>
              <a:t>What is the purpose of a panel?</a:t>
            </a:r>
          </a:p>
          <a:p>
            <a:pPr marL="0" indent="0">
              <a:buNone/>
            </a:pPr>
            <a:r>
              <a:rPr lang="en-US" sz="1800" dirty="0"/>
              <a:t>A panel serves multiple purposes. First, it establishes a patient relationship between CRISP and your organization. This gives CRISP an idea of what patients you are going to query. You can always search patients outside of your panel with a legitimate reason (</a:t>
            </a:r>
            <a:r>
              <a:rPr lang="en-US" sz="1800" dirty="0" err="1"/>
              <a:t>ie</a:t>
            </a:r>
            <a:r>
              <a:rPr lang="en-US" sz="1800" dirty="0"/>
              <a:t> care coordination, new patients </a:t>
            </a:r>
            <a:r>
              <a:rPr lang="en-US" sz="1800" dirty="0" err="1"/>
              <a:t>etc</a:t>
            </a:r>
            <a:r>
              <a:rPr lang="en-US" sz="1800" dirty="0"/>
              <a:t>) but you will get an “attestation” warning that the patient is not on your panel. </a:t>
            </a:r>
          </a:p>
          <a:p>
            <a:pPr marL="0" indent="0">
              <a:buNone/>
            </a:pPr>
            <a:r>
              <a:rPr lang="en-US" sz="1800" dirty="0"/>
              <a:t>A panel is also how ENS notifications are established. We pull notifications for patients on your panel.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1F4D7F"/>
                </a:solidFill>
              </a:rPr>
              <a:t>What fields are required for a panel?</a:t>
            </a:r>
          </a:p>
          <a:p>
            <a:pPr marL="0" indent="0">
              <a:buNone/>
            </a:pPr>
            <a:r>
              <a:rPr lang="en-US" sz="1800" dirty="0"/>
              <a:t>All panels must include Patient ID, First Name, Last Name, Address, City, State, Zip, DOB and Gender. The panel will not load without these fields.</a:t>
            </a:r>
          </a:p>
          <a:p>
            <a:pPr marL="0" indent="0">
              <a:buNone/>
            </a:pPr>
            <a:endParaRPr lang="en-US" sz="2000" b="1" dirty="0">
              <a:solidFill>
                <a:srgbClr val="1F4D7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046FA-E2AF-49F8-887B-92C8569C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9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931D-CD61-40EC-A50F-63A6636D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 Panels - FAQ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499C1-B3A0-486E-B797-D47979773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96" y="1563074"/>
            <a:ext cx="106445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F4D7F"/>
                </a:solidFill>
              </a:rPr>
              <a:t>Does a panel expire?</a:t>
            </a:r>
          </a:p>
          <a:p>
            <a:pPr marL="0" indent="0">
              <a:buNone/>
            </a:pPr>
            <a:r>
              <a:rPr lang="en-US" sz="1800" dirty="0"/>
              <a:t>Yes, all panels do expire. Typically they expire after 2 years but for some programs (</a:t>
            </a:r>
            <a:r>
              <a:rPr lang="en-US" sz="1800" dirty="0" err="1"/>
              <a:t>ie</a:t>
            </a:r>
            <a:r>
              <a:rPr lang="en-US" sz="1800" dirty="0"/>
              <a:t> MDPCP) they expire after 90 days. Please check with your Outreach Representative to establish your panel expiration date.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1F4D7F"/>
                </a:solidFill>
              </a:rPr>
              <a:t>What happens when a panel expires?</a:t>
            </a:r>
          </a:p>
          <a:p>
            <a:pPr marL="0" indent="0">
              <a:buNone/>
            </a:pPr>
            <a:r>
              <a:rPr lang="en-US" sz="1800" dirty="0"/>
              <a:t>When a panel expires you will lose access to clinical records. You will still have access to PDMP.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1F4D7F"/>
                </a:solidFill>
              </a:rPr>
              <a:t>How often should I upload a panel?</a:t>
            </a:r>
          </a:p>
          <a:p>
            <a:pPr marL="0" indent="0">
              <a:buNone/>
            </a:pPr>
            <a:r>
              <a:rPr lang="en-US" sz="1800" dirty="0"/>
              <a:t>Ultimately, this decision is up to you. We recommend to upload a new panel quarterly or every 90 days. But if you are a new practice and getting new patients frequently you can upload it sooner. Or, if you want you can upload it every 2 years. </a:t>
            </a:r>
          </a:p>
          <a:p>
            <a:pPr marL="0" indent="0">
              <a:buNone/>
            </a:pPr>
            <a:endParaRPr lang="en-US" sz="2000" b="1" dirty="0">
              <a:solidFill>
                <a:srgbClr val="1F4D7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046FA-E2AF-49F8-887B-92C8569C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9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931D-CD61-40EC-A50F-63A6636D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499C1-B3A0-486E-B797-D47979773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2797" y="2549476"/>
            <a:ext cx="10644554" cy="73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https://www.crisphealth.org/onboarding-training-materials/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046FA-E2AF-49F8-887B-92C8569C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C34E557B-589C-21BE-79DE-02733DE4E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36" y="4586247"/>
            <a:ext cx="1866996" cy="571529"/>
          </a:xfrm>
          <a:prstGeom prst="rect">
            <a:avLst/>
          </a:prstGeom>
        </p:spPr>
      </p:pic>
      <p:pic>
        <p:nvPicPr>
          <p:cNvPr id="8" name="Picture 7" descr="A blue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64378D0D-7F0E-4E8F-617B-B8C8B7DF7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51" y="3143977"/>
            <a:ext cx="6515435" cy="1149409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04A01466-D912-DB37-8171-B22E14CC5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59" y="4617998"/>
            <a:ext cx="2121009" cy="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5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499C1-B3A0-486E-B797-D47979773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709" y="3608961"/>
            <a:ext cx="10644554" cy="7656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9600" dirty="0"/>
              <a:t>Questions?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046FA-E2AF-49F8-887B-92C8569C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6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01BE738-96A4-44CC-9AD4-F51D9DFA96F5}"/>
              </a:ext>
            </a:extLst>
          </p:cNvPr>
          <p:cNvSpPr txBox="1">
            <a:spLocks/>
          </p:cNvSpPr>
          <p:nvPr/>
        </p:nvSpPr>
        <p:spPr>
          <a:xfrm>
            <a:off x="3447144" y="3280230"/>
            <a:ext cx="8636000" cy="1973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005596"/>
                </a:solidFill>
                <a:latin typeface="Myriad Pro Semibol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Myriad Pro Semi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Myriad Pro Semi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Myriad Pro Semi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Myriad Pro Semibol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Rachela Forcellese</a:t>
            </a:r>
          </a:p>
          <a:p>
            <a:pPr algn="ctr"/>
            <a:r>
              <a:rPr lang="en-US" sz="2800" dirty="0"/>
              <a:t>Senior Hospital and Ambulatory Account Executive</a:t>
            </a:r>
          </a:p>
          <a:p>
            <a:pPr algn="ctr"/>
            <a:r>
              <a:rPr lang="en-US" sz="2800" dirty="0"/>
              <a:t>Rachela.Forcellese@crisphealth.org</a:t>
            </a:r>
          </a:p>
        </p:txBody>
      </p:sp>
      <p:pic>
        <p:nvPicPr>
          <p:cNvPr id="6" name="Picture 5" descr="A blue and white cloud with black text&#10;&#10;Description automatically generated">
            <a:extLst>
              <a:ext uri="{FF2B5EF4-FFF2-40B4-BE49-F238E27FC236}">
                <a16:creationId xmlns:a16="http://schemas.microsoft.com/office/drawing/2014/main" id="{2819512E-C3BC-9DD6-63A1-1676CEB64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823" y="202170"/>
            <a:ext cx="5126642" cy="307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7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402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Myriad Pro Semibold</vt:lpstr>
      <vt:lpstr>Office Theme</vt:lpstr>
      <vt:lpstr>CRISP Panel Formatting</vt:lpstr>
      <vt:lpstr>Agenda</vt:lpstr>
      <vt:lpstr>CRISP Panels - FAQ</vt:lpstr>
      <vt:lpstr>CRISP Panels - FAQ</vt:lpstr>
      <vt:lpstr>Helpful 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CRISP Panel Formatting</dc:title>
  <dc:creator>Rachela Forcellese</dc:creator>
  <cp:lastModifiedBy>Rachela Forcellese</cp:lastModifiedBy>
  <cp:revision>6</cp:revision>
  <dcterms:created xsi:type="dcterms:W3CDTF">2023-12-04T18:19:10Z</dcterms:created>
  <dcterms:modified xsi:type="dcterms:W3CDTF">2023-12-04T18:50:03Z</dcterms:modified>
</cp:coreProperties>
</file>